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6" d="100"/>
          <a:sy n="206" d="100"/>
        </p:scale>
        <p:origin x="50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7f1dcbe7d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7f1dcbe7d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9ef56cd6e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9ef56cd6e2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93b381af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93b381af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1 min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93b381afd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93b381afd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Allow 2 mins, then 1 for discussion (4 tot)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93eab5ea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93eab5ea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Allow 3 mins tot (1 to try + 2 to discuss) - [8 tot]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8f881b9b0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8f881b9b0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f881b9b0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f881b9b07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93dafb8fc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93dafb8fc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8f881b9b0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8f881b9b0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9ef56cd6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9ef56cd6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18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Velocity - Time Graphs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/>
        </p:nvSpPr>
        <p:spPr>
          <a:xfrm>
            <a:off x="76200" y="1676675"/>
            <a:ext cx="3261000" cy="28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</a:rPr>
              <a:t>  This must mean that:</a:t>
            </a:r>
            <a:endParaRPr sz="1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en" sz="1900">
                <a:solidFill>
                  <a:schemeClr val="dk1"/>
                </a:solidFill>
              </a:rPr>
              <a:t>We can find </a:t>
            </a:r>
            <a:r>
              <a:rPr lang="en" sz="1900" b="1">
                <a:solidFill>
                  <a:schemeClr val="dk1"/>
                </a:solidFill>
              </a:rPr>
              <a:t>displacement</a:t>
            </a:r>
            <a:r>
              <a:rPr lang="en" sz="1900">
                <a:solidFill>
                  <a:schemeClr val="dk1"/>
                </a:solidFill>
              </a:rPr>
              <a:t> by multiplying:</a:t>
            </a:r>
            <a:endParaRPr sz="19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 	Average Velocity</a:t>
            </a: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		      X</a:t>
            </a: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	      Time taken</a:t>
            </a:r>
            <a:endParaRPr sz="1900"/>
          </a:p>
        </p:txBody>
      </p:sp>
      <p:pic>
        <p:nvPicPr>
          <p:cNvPr id="125" name="Google Shape;12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1025" y="1121086"/>
            <a:ext cx="6037750" cy="390836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188100" y="95075"/>
            <a:ext cx="8955900" cy="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b="1">
                <a:solidFill>
                  <a:schemeClr val="dk1"/>
                </a:solidFill>
              </a:rPr>
              <a:t>Finally, we can look at the TOTAL DISPLACEMENT for the box:</a:t>
            </a:r>
            <a:endParaRPr sz="2000" b="1"/>
          </a:p>
        </p:txBody>
      </p:sp>
      <p:sp>
        <p:nvSpPr>
          <p:cNvPr id="127" name="Google Shape;127;p22"/>
          <p:cNvSpPr/>
          <p:nvPr/>
        </p:nvSpPr>
        <p:spPr>
          <a:xfrm>
            <a:off x="4096350" y="517550"/>
            <a:ext cx="3359400" cy="8700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2"/>
          <p:cNvSpPr txBox="1"/>
          <p:nvPr/>
        </p:nvSpPr>
        <p:spPr>
          <a:xfrm>
            <a:off x="4946600" y="536900"/>
            <a:ext cx="21105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/>
              <a:t>Displacement</a:t>
            </a:r>
            <a:endParaRPr sz="210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/>
              <a:t>Time Taken</a:t>
            </a:r>
            <a:endParaRPr sz="2100" i="1"/>
          </a:p>
        </p:txBody>
      </p:sp>
      <p:sp>
        <p:nvSpPr>
          <p:cNvPr id="129" name="Google Shape;129;p22"/>
          <p:cNvSpPr txBox="1"/>
          <p:nvPr/>
        </p:nvSpPr>
        <p:spPr>
          <a:xfrm>
            <a:off x="1496291" y="417001"/>
            <a:ext cx="65700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300" dirty="0">
                <a:solidFill>
                  <a:schemeClr val="dk1"/>
                </a:solidFill>
              </a:rPr>
              <a:t>average velocity is   </a:t>
            </a:r>
            <a:r>
              <a:rPr lang="en" sz="2300" i="1" dirty="0">
                <a:solidFill>
                  <a:schemeClr val="dk1"/>
                </a:solidFill>
              </a:rPr>
              <a:t>v</a:t>
            </a:r>
            <a:r>
              <a:rPr lang="en" sz="2300" i="1" baseline="-25000" dirty="0">
                <a:solidFill>
                  <a:schemeClr val="dk1"/>
                </a:solidFill>
              </a:rPr>
              <a:t>ave</a:t>
            </a:r>
            <a:r>
              <a:rPr lang="en" sz="2300" dirty="0">
                <a:solidFill>
                  <a:schemeClr val="dk1"/>
                </a:solidFill>
              </a:rPr>
              <a:t> =  ——————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/>
        </p:nvSpPr>
        <p:spPr>
          <a:xfrm>
            <a:off x="0" y="1834334"/>
            <a:ext cx="3244148" cy="1938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dk1"/>
                </a:solidFill>
              </a:rPr>
              <a:t>Which has the greater area: Red or Blue?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dk1"/>
                </a:solidFill>
              </a:rPr>
              <a:t>Could the areas of the red shapes be </a:t>
            </a:r>
            <a:r>
              <a:rPr lang="en-US" sz="1900" b="1" u="sng" dirty="0">
                <a:solidFill>
                  <a:schemeClr val="dk1"/>
                </a:solidFill>
              </a:rPr>
              <a:t>equal</a:t>
            </a:r>
            <a:r>
              <a:rPr lang="en-US" sz="1900" dirty="0">
                <a:solidFill>
                  <a:schemeClr val="dk1"/>
                </a:solidFill>
              </a:rPr>
              <a:t> to the area of the blue?</a:t>
            </a:r>
            <a:endParaRPr sz="1900" dirty="0"/>
          </a:p>
        </p:txBody>
      </p:sp>
      <p:pic>
        <p:nvPicPr>
          <p:cNvPr id="135" name="Google Shape;13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1025" y="1121086"/>
            <a:ext cx="6037750" cy="390836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3"/>
          <p:cNvSpPr txBox="1">
            <a:spLocks noGrp="1"/>
          </p:cNvSpPr>
          <p:nvPr>
            <p:ph type="body" idx="1"/>
          </p:nvPr>
        </p:nvSpPr>
        <p:spPr>
          <a:xfrm>
            <a:off x="188100" y="95075"/>
            <a:ext cx="8955900" cy="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b="1" dirty="0">
                <a:solidFill>
                  <a:schemeClr val="dk1"/>
                </a:solidFill>
              </a:rPr>
              <a:t>Finally, we can look at the TOTAL DISPLACEMENT for the box:</a:t>
            </a:r>
            <a:endParaRPr sz="2000" b="1" dirty="0"/>
          </a:p>
        </p:txBody>
      </p:sp>
      <p:sp>
        <p:nvSpPr>
          <p:cNvPr id="137" name="Google Shape;137;p23"/>
          <p:cNvSpPr/>
          <p:nvPr/>
        </p:nvSpPr>
        <p:spPr>
          <a:xfrm>
            <a:off x="4747050" y="576026"/>
            <a:ext cx="3359400" cy="8700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3"/>
          <p:cNvSpPr txBox="1"/>
          <p:nvPr/>
        </p:nvSpPr>
        <p:spPr>
          <a:xfrm>
            <a:off x="4946600" y="536900"/>
            <a:ext cx="2819622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 dirty="0"/>
              <a:t>Displacement shows up as AREA</a:t>
            </a:r>
            <a:endParaRPr sz="2100" i="1" dirty="0"/>
          </a:p>
        </p:txBody>
      </p:sp>
      <p:sp>
        <p:nvSpPr>
          <p:cNvPr id="140" name="Google Shape;140;p23"/>
          <p:cNvSpPr/>
          <p:nvPr/>
        </p:nvSpPr>
        <p:spPr>
          <a:xfrm>
            <a:off x="3549275" y="2131875"/>
            <a:ext cx="885000" cy="1075200"/>
          </a:xfrm>
          <a:prstGeom prst="rtTriangle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3"/>
          <p:cNvSpPr/>
          <p:nvPr/>
        </p:nvSpPr>
        <p:spPr>
          <a:xfrm flipH="1">
            <a:off x="8106450" y="2861147"/>
            <a:ext cx="885000" cy="372600"/>
          </a:xfrm>
          <a:prstGeom prst="rtTriangle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3"/>
          <p:cNvSpPr/>
          <p:nvPr/>
        </p:nvSpPr>
        <p:spPr>
          <a:xfrm rot="10800000" flipH="1">
            <a:off x="4630694" y="3283174"/>
            <a:ext cx="2242334" cy="849300"/>
          </a:xfrm>
          <a:prstGeom prst="trapezoid">
            <a:avLst>
              <a:gd name="adj" fmla="val 84244"/>
            </a:avLst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2;p23">
            <a:extLst>
              <a:ext uri="{FF2B5EF4-FFF2-40B4-BE49-F238E27FC236}">
                <a16:creationId xmlns:a16="http://schemas.microsoft.com/office/drawing/2014/main" id="{4FAAB114-999D-8DB0-20F9-5B5E8A4734EB}"/>
              </a:ext>
            </a:extLst>
          </p:cNvPr>
          <p:cNvSpPr/>
          <p:nvPr/>
        </p:nvSpPr>
        <p:spPr>
          <a:xfrm rot="10800000" flipH="1">
            <a:off x="5226908" y="3283173"/>
            <a:ext cx="1646120" cy="849300"/>
          </a:xfrm>
          <a:prstGeom prst="trapezoid">
            <a:avLst>
              <a:gd name="adj" fmla="val 35867"/>
            </a:avLst>
          </a:prstGeom>
          <a:solidFill>
            <a:srgbClr val="4A86E8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217B2D-0A19-9E4F-D289-8237D882D9B2}"/>
              </a:ext>
            </a:extLst>
          </p:cNvPr>
          <p:cNvSpPr txBox="1"/>
          <p:nvPr/>
        </p:nvSpPr>
        <p:spPr>
          <a:xfrm>
            <a:off x="75225" y="1238764"/>
            <a:ext cx="3005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dk1"/>
                </a:solidFill>
              </a:rPr>
              <a:t>Where does the box end up?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4605981" y="2673178"/>
            <a:ext cx="4488900" cy="96164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4989041" y="1587843"/>
            <a:ext cx="3476292" cy="922658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141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920" dirty="0"/>
              <a:t>Review of our last time together</a:t>
            </a:r>
            <a:endParaRPr sz="2920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266225" y="849527"/>
            <a:ext cx="8520600" cy="37823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highlight>
                  <a:schemeClr val="lt1"/>
                </a:highlight>
              </a:rPr>
              <a:t>We learned about:</a:t>
            </a:r>
            <a:endParaRPr sz="2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-37465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300" dirty="0">
                <a:solidFill>
                  <a:schemeClr val="dk1"/>
                </a:solidFill>
              </a:rPr>
              <a:t>The idea of average velocity as   </a:t>
            </a:r>
            <a:r>
              <a:rPr lang="en" sz="2300" i="1" dirty="0">
                <a:solidFill>
                  <a:schemeClr val="dk1"/>
                </a:solidFill>
              </a:rPr>
              <a:t>v</a:t>
            </a:r>
            <a:r>
              <a:rPr lang="en" sz="2300" i="1" baseline="-25000" dirty="0">
                <a:solidFill>
                  <a:schemeClr val="dk1"/>
                </a:solidFill>
              </a:rPr>
              <a:t>ave</a:t>
            </a:r>
            <a:r>
              <a:rPr lang="en" sz="2300" dirty="0">
                <a:solidFill>
                  <a:schemeClr val="dk1"/>
                </a:solidFill>
              </a:rPr>
              <a:t> =  —————— </a:t>
            </a:r>
            <a:endParaRPr sz="23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-37465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300" dirty="0">
                <a:solidFill>
                  <a:schemeClr val="dk1"/>
                </a:solidFill>
              </a:rPr>
              <a:t>The idea of acceleration as    </a:t>
            </a:r>
            <a:r>
              <a:rPr lang="en" sz="2300" i="1" dirty="0">
                <a:solidFill>
                  <a:schemeClr val="dk1"/>
                </a:solidFill>
              </a:rPr>
              <a:t>acceleration =  </a:t>
            </a:r>
            <a:r>
              <a:rPr lang="en" sz="2300" dirty="0">
                <a:solidFill>
                  <a:schemeClr val="dk1"/>
                </a:solidFill>
              </a:rPr>
              <a:t>———————</a:t>
            </a:r>
            <a:endParaRPr sz="2300" i="1"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300" dirty="0">
                <a:solidFill>
                  <a:schemeClr val="dk1"/>
                </a:solidFill>
                <a:highlight>
                  <a:schemeClr val="lt1"/>
                </a:highlight>
              </a:rPr>
              <a:t>Displacement, Velocity, and Acceleration are VECTOR QUANTITIES (direction matters!) </a:t>
            </a:r>
            <a:endParaRPr sz="23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2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300" dirty="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5887798" y="1532475"/>
            <a:ext cx="21105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 dirty="0"/>
              <a:t>Displacement</a:t>
            </a:r>
            <a:endParaRPr sz="2100" i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 dirty="0"/>
              <a:t>Time Taken</a:t>
            </a:r>
            <a:endParaRPr sz="2100" i="1" dirty="0"/>
          </a:p>
        </p:txBody>
      </p:sp>
      <p:sp>
        <p:nvSpPr>
          <p:cNvPr id="64" name="Google Shape;64;p14"/>
          <p:cNvSpPr txBox="1"/>
          <p:nvPr/>
        </p:nvSpPr>
        <p:spPr>
          <a:xfrm>
            <a:off x="6505327" y="2674189"/>
            <a:ext cx="2409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 dirty="0"/>
              <a:t>Change in Velocity</a:t>
            </a:r>
            <a:endParaRPr sz="2100" i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i="1" dirty="0"/>
              <a:t>Time Taken</a:t>
            </a:r>
            <a:endParaRPr sz="21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3000" y="365475"/>
            <a:ext cx="4722224" cy="4327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55625" y="176975"/>
            <a:ext cx="3623400" cy="50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 b="1"/>
              <a:t>This is a controller for a radio controlled car. </a:t>
            </a:r>
            <a:endParaRPr sz="2000" b="1"/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2000" b="1"/>
              <a:t>What do the two sliding buttons on this device do?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2000" b="1"/>
              <a:t>What do you suppose happens to the car when you push the left slider up? </a:t>
            </a:r>
            <a:endParaRPr sz="2000" b="1"/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/>
              <a:t>What do you suppose happens to the car when you move the left slider down? </a:t>
            </a:r>
            <a:endParaRPr sz="2000" b="1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1200"/>
              </a:spcAft>
              <a:buNone/>
            </a:pPr>
            <a:endParaRPr sz="20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115275" y="138500"/>
            <a:ext cx="8782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look a little deeper…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54900" y="768750"/>
            <a:ext cx="4179300" cy="44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Take a </a:t>
            </a:r>
            <a:r>
              <a:rPr lang="en" sz="1400" b="1" i="1"/>
              <a:t>Hot Wheels</a:t>
            </a:r>
            <a:r>
              <a:rPr lang="en" sz="1400" b="1"/>
              <a:t> car, and try to create the motion that might arise from moving a thumb on the controller as shown right &gt;&gt;</a:t>
            </a:r>
            <a:endParaRPr sz="14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b="1"/>
              <a:t>What is happening to the </a:t>
            </a:r>
            <a:r>
              <a:rPr lang="en" sz="1400" b="1" i="1"/>
              <a:t>velocity </a:t>
            </a:r>
            <a:r>
              <a:rPr lang="en" sz="1400" b="1"/>
              <a:t>car at the following times?</a:t>
            </a:r>
            <a:endParaRPr sz="14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" b="1"/>
          </a:p>
          <a:p>
            <a:pPr marL="457200" lvl="0" indent="-31750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0 - 4 seconds (</a:t>
            </a:r>
            <a:r>
              <a:rPr lang="en" sz="1400" b="1">
                <a:solidFill>
                  <a:srgbClr val="FF0000"/>
                </a:solidFill>
              </a:rPr>
              <a:t>RED</a:t>
            </a:r>
            <a:r>
              <a:rPr lang="en" sz="1400"/>
              <a:t>)</a:t>
            </a:r>
            <a:endParaRPr sz="1400"/>
          </a:p>
          <a:p>
            <a:pPr marL="457200" lvl="0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4 - 7 seconds (</a:t>
            </a:r>
            <a:r>
              <a:rPr lang="en" sz="1400" b="1">
                <a:solidFill>
                  <a:srgbClr val="38761D"/>
                </a:solidFill>
              </a:rPr>
              <a:t>GREEN</a:t>
            </a:r>
            <a:r>
              <a:rPr lang="en" sz="1400"/>
              <a:t>)</a:t>
            </a:r>
            <a:endParaRPr sz="1400"/>
          </a:p>
          <a:p>
            <a:pPr marL="457200" lvl="0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8 - 10 seconds (</a:t>
            </a:r>
            <a:r>
              <a:rPr lang="en" sz="1400" b="1">
                <a:solidFill>
                  <a:srgbClr val="0000FF"/>
                </a:solidFill>
              </a:rPr>
              <a:t>BLUE</a:t>
            </a:r>
            <a:r>
              <a:rPr lang="en" sz="1400"/>
              <a:t>)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400" b="1"/>
              <a:t>What would the graph look like if the car moved backwards instead of forward?</a:t>
            </a:r>
            <a:endParaRPr sz="1400" b="1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2575" y="910825"/>
            <a:ext cx="4933500" cy="384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-444300"/>
            <a:ext cx="4367824" cy="182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204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take a look at the following problem, involving a box: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7975" y="922775"/>
            <a:ext cx="4572000" cy="133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/>
        </p:nvSpPr>
        <p:spPr>
          <a:xfrm>
            <a:off x="165925" y="831700"/>
            <a:ext cx="2907300" cy="3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The box moves in one-dimension where the positive direction is to the right and the negative direction is to the left. 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The box can either be pushed with a force to the right, be pushed with a force to the left, or not be pushed at all. 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204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take a look at the following problem: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65925" y="831700"/>
            <a:ext cx="2907300" cy="4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The box moves in one-dimension where the positive direction is to the right and the negative direction is to the left. 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The box can either be pushed with a force to the right, be pushed with a force to the left, or not be pushed at all. 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Over time, the box moves and the velocity is plotted on a graph. The graph is shown to the right      →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8750" y="1093725"/>
            <a:ext cx="6080025" cy="393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7975" y="922775"/>
            <a:ext cx="4572000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11700" y="204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each point on the graph determine if the box is…</a:t>
            </a: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-145675" y="1030925"/>
            <a:ext cx="3417900" cy="39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Moving to the right (</a:t>
            </a:r>
            <a:r>
              <a:rPr lang="en" b="1">
                <a:solidFill>
                  <a:srgbClr val="FF0000"/>
                </a:solidFill>
              </a:rPr>
              <a:t>Color these ponts RED</a:t>
            </a:r>
            <a:r>
              <a:rPr lang="en" b="1"/>
              <a:t>)</a:t>
            </a:r>
            <a:endParaRPr b="1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Stopped (</a:t>
            </a:r>
            <a:r>
              <a:rPr lang="en" b="1">
                <a:solidFill>
                  <a:srgbClr val="38761D"/>
                </a:solidFill>
              </a:rPr>
              <a:t>Color these points GREEN</a:t>
            </a:r>
            <a:r>
              <a:rPr lang="en" b="1"/>
              <a:t>)</a:t>
            </a:r>
            <a:endParaRPr b="1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Moving to the left (</a:t>
            </a:r>
            <a:r>
              <a:rPr lang="en" b="1">
                <a:solidFill>
                  <a:srgbClr val="0000FF"/>
                </a:solidFill>
              </a:rPr>
              <a:t>Color these points BLUE</a:t>
            </a:r>
            <a:r>
              <a:rPr lang="en" b="1"/>
              <a:t>)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1126700"/>
            <a:ext cx="6220825" cy="384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7975" y="922775"/>
            <a:ext cx="4572000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/>
          <p:nvPr/>
        </p:nvSpPr>
        <p:spPr>
          <a:xfrm>
            <a:off x="4347075" y="143800"/>
            <a:ext cx="4148100" cy="8295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1025" y="1121086"/>
            <a:ext cx="6037750" cy="390836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188100" y="309725"/>
            <a:ext cx="8955900" cy="98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b="1">
                <a:solidFill>
                  <a:schemeClr val="dk1"/>
                </a:solidFill>
              </a:rPr>
              <a:t>Remember that we found that:       </a:t>
            </a:r>
            <a:r>
              <a:rPr lang="en" sz="2000" i="1">
                <a:solidFill>
                  <a:schemeClr val="dk1"/>
                </a:solidFill>
              </a:rPr>
              <a:t>acceleration =  </a:t>
            </a:r>
            <a:r>
              <a:rPr lang="en" sz="2000">
                <a:solidFill>
                  <a:schemeClr val="dk1"/>
                </a:solidFill>
              </a:rPr>
              <a:t>————————</a:t>
            </a:r>
            <a:endParaRPr sz="2000" b="1"/>
          </a:p>
        </p:txBody>
      </p:sp>
      <p:sp>
        <p:nvSpPr>
          <p:cNvPr id="110" name="Google Shape;110;p20"/>
          <p:cNvSpPr txBox="1"/>
          <p:nvPr/>
        </p:nvSpPr>
        <p:spPr>
          <a:xfrm>
            <a:off x="5989200" y="204363"/>
            <a:ext cx="2409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/>
              <a:t>Change in Velocity</a:t>
            </a:r>
            <a:endParaRPr sz="180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/>
              <a:t>Time Taken</a:t>
            </a:r>
            <a:endParaRPr sz="1800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4347075" y="143800"/>
            <a:ext cx="4148100" cy="8295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1"/>
          <p:cNvSpPr txBox="1"/>
          <p:nvPr/>
        </p:nvSpPr>
        <p:spPr>
          <a:xfrm>
            <a:off x="0" y="1156800"/>
            <a:ext cx="3261000" cy="39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</a:rPr>
              <a:t>  We now know that:</a:t>
            </a:r>
            <a:endParaRPr sz="1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en" sz="1900">
                <a:solidFill>
                  <a:schemeClr val="dk1"/>
                </a:solidFill>
              </a:rPr>
              <a:t>A positive slope corresponds with a positive acceleration, and a force to the RIGHT</a:t>
            </a:r>
            <a:endParaRPr sz="19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en" sz="1900">
                <a:solidFill>
                  <a:schemeClr val="dk1"/>
                </a:solidFill>
              </a:rPr>
              <a:t>A negative slope corresponds with a negative acceleration, and a force to the LEFT  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1025" y="1121086"/>
            <a:ext cx="6037750" cy="390836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188100" y="309725"/>
            <a:ext cx="8955900" cy="98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b="1">
                <a:solidFill>
                  <a:schemeClr val="dk1"/>
                </a:solidFill>
              </a:rPr>
              <a:t>Remember that we found that:       </a:t>
            </a:r>
            <a:r>
              <a:rPr lang="en" sz="2000" i="1">
                <a:solidFill>
                  <a:schemeClr val="dk1"/>
                </a:solidFill>
              </a:rPr>
              <a:t>acceleration =  </a:t>
            </a:r>
            <a:r>
              <a:rPr lang="en" sz="2000">
                <a:solidFill>
                  <a:schemeClr val="dk1"/>
                </a:solidFill>
              </a:rPr>
              <a:t>————————</a:t>
            </a:r>
            <a:endParaRPr sz="2000" b="1"/>
          </a:p>
        </p:txBody>
      </p:sp>
      <p:sp>
        <p:nvSpPr>
          <p:cNvPr id="119" name="Google Shape;119;p21"/>
          <p:cNvSpPr txBox="1"/>
          <p:nvPr/>
        </p:nvSpPr>
        <p:spPr>
          <a:xfrm>
            <a:off x="5989200" y="204363"/>
            <a:ext cx="2409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/>
              <a:t>Change in Velocity</a:t>
            </a:r>
            <a:endParaRPr sz="180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/>
              <a:t>Time Taken</a:t>
            </a:r>
            <a:endParaRPr sz="1800" i="1"/>
          </a:p>
        </p:txBody>
      </p:sp>
      <p:pic>
        <p:nvPicPr>
          <p:cNvPr id="2" name="Google Shape;102;p19">
            <a:extLst>
              <a:ext uri="{FF2B5EF4-FFF2-40B4-BE49-F238E27FC236}">
                <a16:creationId xmlns:a16="http://schemas.microsoft.com/office/drawing/2014/main" id="{E315BCB6-38EF-5136-D2D0-0A440BF0E1B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92827" y="1038802"/>
            <a:ext cx="3972697" cy="1158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On-screen Show (16:9)</PresentationFormat>
  <Paragraphs>73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Velocity - Time Graphs</vt:lpstr>
      <vt:lpstr>Review of our last time together</vt:lpstr>
      <vt:lpstr>PowerPoint Presentation</vt:lpstr>
      <vt:lpstr>Let’s look a little deeper…</vt:lpstr>
      <vt:lpstr>Let’s take a look at the following problem, involving a box:</vt:lpstr>
      <vt:lpstr>Let’s take a look at the following problem:</vt:lpstr>
      <vt:lpstr>For each point on the graph determine if the box is…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 - Time Graphs</dc:title>
  <cp:lastModifiedBy>Andrew Gloag</cp:lastModifiedBy>
  <cp:revision>1</cp:revision>
  <dcterms:modified xsi:type="dcterms:W3CDTF">2022-12-02T05:32:32Z</dcterms:modified>
</cp:coreProperties>
</file>